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83" r:id="rId3"/>
    <p:sldId id="259" r:id="rId4"/>
    <p:sldId id="302" r:id="rId5"/>
    <p:sldId id="498" r:id="rId6"/>
    <p:sldId id="499" r:id="rId7"/>
    <p:sldId id="303" r:id="rId8"/>
    <p:sldId id="266" r:id="rId9"/>
    <p:sldId id="522" r:id="rId10"/>
    <p:sldId id="500" r:id="rId11"/>
    <p:sldId id="523" r:id="rId12"/>
    <p:sldId id="268" r:id="rId13"/>
    <p:sldId id="524" r:id="rId14"/>
    <p:sldId id="292" r:id="rId15"/>
    <p:sldId id="308" r:id="rId16"/>
    <p:sldId id="299" r:id="rId17"/>
    <p:sldId id="271" r:id="rId18"/>
    <p:sldId id="318" r:id="rId19"/>
    <p:sldId id="279" r:id="rId20"/>
    <p:sldId id="280" r:id="rId21"/>
    <p:sldId id="297" r:id="rId22"/>
    <p:sldId id="306" r:id="rId23"/>
    <p:sldId id="525" r:id="rId24"/>
    <p:sldId id="30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B7DCC-FB13-4DF2-B595-86DAC0B4855C}" v="2" dt="2022-12-20T01:59:49.3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79576" autoAdjust="0"/>
  </p:normalViewPr>
  <p:slideViewPr>
    <p:cSldViewPr snapToGrid="0">
      <p:cViewPr varScale="1">
        <p:scale>
          <a:sx n="52" d="100"/>
          <a:sy n="52" d="100"/>
        </p:scale>
        <p:origin x="1228" y="48"/>
      </p:cViewPr>
      <p:guideLst/>
    </p:cSldViewPr>
  </p:slideViewPr>
  <p:notesTextViewPr>
    <p:cViewPr>
      <p:scale>
        <a:sx n="1" d="1"/>
        <a:sy n="1" d="1"/>
      </p:scale>
      <p:origin x="0" y="0"/>
    </p:cViewPr>
  </p:notesTextViewPr>
  <p:sorterViewPr>
    <p:cViewPr>
      <p:scale>
        <a:sx n="80" d="100"/>
        <a:sy n="80" d="100"/>
      </p:scale>
      <p:origin x="0" y="-338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svg>
</file>

<file path=ppt/media/image11.png>
</file>

<file path=ppt/media/image12.svg>
</file>

<file path=ppt/media/image13.png>
</file>

<file path=ppt/media/image14.svg>
</file>

<file path=ppt/media/image2.jp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7/1/2025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Lesson 1.1 Activity: Introductions</a:t>
            </a:r>
            <a:br>
              <a:rPr lang="en-US" dirty="0"/>
            </a:br>
            <a:r>
              <a:rPr lang="en-US" dirty="0"/>
              <a:t>Activity 1:  Introduce yourself and ask students to introduce themselves</a:t>
            </a:r>
          </a:p>
          <a:p>
            <a:r>
              <a:rPr lang="en-US" dirty="0"/>
              <a:t>Activity 2 {Optional}: </a:t>
            </a:r>
            <a:r>
              <a:rPr lang="en-US" b="1" dirty="0"/>
              <a:t>Welcome Survey. </a:t>
            </a:r>
            <a:r>
              <a:rPr lang="en-US" b="0" dirty="0"/>
              <a:t>Then </a:t>
            </a:r>
            <a:r>
              <a:rPr lang="en-US" dirty="0"/>
              <a:t>discuss survey responses and answer questions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663295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016215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engineering refers to study of all aspects of software development …. It is an attempt to apply a typical engineering “process” to building of software. We will highlight the approaches that {hopefully} scale well.</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046280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785203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n people on a project, you have O(n^2) potential connections between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today’s world, we'd say something like "personnel“ hours rather than "man"-power.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885020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 is on the first lecture after spring break</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737561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260796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7/1/2025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7/1/2025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7/1/2025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7/1/2025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7/1/2025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7/1/2025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7/1/2025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7/1/2025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7/1/2025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7/1/2025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7/1/2025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7/1/2025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neu-se.github.io/CS4530-Fall-2025/staff/" TargetMode="External"/><Relationship Id="rId2" Type="http://schemas.openxmlformats.org/officeDocument/2006/relationships/hyperlink" Target="https://neu-se.github.io/CS4530-Fall-2025"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neu-se.github.io/CS4530-Fall-2025/staff/"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2589641"/>
            <a:ext cx="10814539" cy="1655762"/>
          </a:xfrm>
        </p:spPr>
        <p:txBody>
          <a:bodyPr/>
          <a:lstStyle/>
          <a:p>
            <a:pPr>
              <a:lnSpc>
                <a:spcPct val="100000"/>
              </a:lnSpc>
            </a:pPr>
            <a:r>
              <a:rPr lang="en-US" sz="2400" dirty="0"/>
              <a:t>Adeel Bhutta, </a:t>
            </a:r>
            <a:r>
              <a:rPr lang="en-US" sz="2400"/>
              <a:t>Joydeep Mitra </a:t>
            </a:r>
            <a:r>
              <a:rPr lang="en-US" sz="2400" dirty="0"/>
              <a:t>and Mitch Wand</a:t>
            </a:r>
          </a:p>
          <a:p>
            <a:pPr>
              <a:lnSpc>
                <a:spcPct val="100000"/>
              </a:lnSpc>
            </a:pPr>
            <a:r>
              <a:rPr lang="en-US" sz="2400" dirty="0"/>
              <a:t>Khoury College of Computer Sciences</a:t>
            </a:r>
          </a:p>
          <a:p>
            <a:endParaRPr lang="en-US" dirty="0"/>
          </a:p>
        </p:txBody>
      </p:sp>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sz="3200" dirty="0">
                <a:sym typeface="Helvetica Neue" charset="0"/>
              </a:rPr>
              <a:t>1.1 Course Introduction</a:t>
            </a:r>
            <a:endParaRPr lang="en-US" sz="32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5084-DEE0-38A3-8C6B-AA258EBD361C}"/>
              </a:ext>
            </a:extLst>
          </p:cNvPr>
          <p:cNvSpPr>
            <a:spLocks noGrp="1"/>
          </p:cNvSpPr>
          <p:nvPr>
            <p:ph type="title"/>
          </p:nvPr>
        </p:nvSpPr>
        <p:spPr/>
        <p:txBody>
          <a:bodyPr>
            <a:noAutofit/>
          </a:bodyPr>
          <a:lstStyle/>
          <a:p>
            <a:r>
              <a:rPr lang="en-US" sz="3600" dirty="0"/>
              <a:t>So, software engineering must encompass:</a:t>
            </a:r>
          </a:p>
        </p:txBody>
      </p:sp>
      <p:sp>
        <p:nvSpPr>
          <p:cNvPr id="4" name="Slide Number Placeholder 3">
            <a:extLst>
              <a:ext uri="{FF2B5EF4-FFF2-40B4-BE49-F238E27FC236}">
                <a16:creationId xmlns:a16="http://schemas.microsoft.com/office/drawing/2014/main" id="{6CA74BD2-BCBE-B6ED-D782-AFF1ABCE433C}"/>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10</a:t>
            </a:fld>
            <a:endParaRPr lang="en-US"/>
          </a:p>
        </p:txBody>
      </p:sp>
      <p:grpSp>
        <p:nvGrpSpPr>
          <p:cNvPr id="19" name="Group 18">
            <a:extLst>
              <a:ext uri="{FF2B5EF4-FFF2-40B4-BE49-F238E27FC236}">
                <a16:creationId xmlns:a16="http://schemas.microsoft.com/office/drawing/2014/main" id="{BAE07CBA-A3E0-8138-AD4F-EDAD7DF2E04D}"/>
              </a:ext>
            </a:extLst>
          </p:cNvPr>
          <p:cNvGrpSpPr/>
          <p:nvPr/>
        </p:nvGrpSpPr>
        <p:grpSpPr>
          <a:xfrm>
            <a:off x="4549125" y="1831500"/>
            <a:ext cx="3093750" cy="3195001"/>
            <a:chOff x="75768" y="2403793"/>
            <a:chExt cx="3093750" cy="3195001"/>
          </a:xfrm>
        </p:grpSpPr>
        <p:grpSp>
          <p:nvGrpSpPr>
            <p:cNvPr id="18" name="Group 17">
              <a:extLst>
                <a:ext uri="{FF2B5EF4-FFF2-40B4-BE49-F238E27FC236}">
                  <a16:creationId xmlns:a16="http://schemas.microsoft.com/office/drawing/2014/main" id="{89883390-177F-026C-BE5C-80A25E0B6A6B}"/>
                </a:ext>
              </a:extLst>
            </p:cNvPr>
            <p:cNvGrpSpPr/>
            <p:nvPr/>
          </p:nvGrpSpPr>
          <p:grpSpPr>
            <a:xfrm>
              <a:off x="679050" y="2403793"/>
              <a:ext cx="1887187" cy="1887187"/>
              <a:chOff x="679050" y="2403793"/>
              <a:chExt cx="1887187" cy="1887187"/>
            </a:xfrm>
          </p:grpSpPr>
          <p:sp>
            <p:nvSpPr>
              <p:cNvPr id="7" name="Rectangle: Diagonal Corners Rounded 6">
                <a:extLst>
                  <a:ext uri="{FF2B5EF4-FFF2-40B4-BE49-F238E27FC236}">
                    <a16:creationId xmlns:a16="http://schemas.microsoft.com/office/drawing/2014/main" id="{FE5CFDFB-D7F8-0C85-D172-AA18D8A4D0D0}"/>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8" name="Rectangle 7" descr="Gears">
                <a:extLst>
                  <a:ext uri="{FF2B5EF4-FFF2-40B4-BE49-F238E27FC236}">
                    <a16:creationId xmlns:a16="http://schemas.microsoft.com/office/drawing/2014/main" id="{32F2A40F-4505-33DE-EC1E-942D7ACE053B}"/>
                  </a:ext>
                </a:extLst>
              </p:cNvPr>
              <p:cNvSpPr/>
              <p:nvPr/>
            </p:nvSpPr>
            <p:spPr>
              <a:xfrm>
                <a:off x="1081237" y="2805981"/>
                <a:ext cx="1082812" cy="108281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9" name="Freeform: Shape 8">
              <a:extLst>
                <a:ext uri="{FF2B5EF4-FFF2-40B4-BE49-F238E27FC236}">
                  <a16:creationId xmlns:a16="http://schemas.microsoft.com/office/drawing/2014/main" id="{ED48BFF9-798E-E548-8D64-DE65BAE67764}"/>
                </a:ext>
              </a:extLst>
            </p:cNvPr>
            <p:cNvSpPr/>
            <p:nvPr/>
          </p:nvSpPr>
          <p:spPr>
            <a:xfrm>
              <a:off x="75768"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Processes, </a:t>
              </a:r>
            </a:p>
          </p:txBody>
        </p:sp>
      </p:grpSp>
      <p:grpSp>
        <p:nvGrpSpPr>
          <p:cNvPr id="17" name="Group 16">
            <a:extLst>
              <a:ext uri="{FF2B5EF4-FFF2-40B4-BE49-F238E27FC236}">
                <a16:creationId xmlns:a16="http://schemas.microsoft.com/office/drawing/2014/main" id="{6C34B220-1644-4220-EEB3-7375BA3C743F}"/>
              </a:ext>
            </a:extLst>
          </p:cNvPr>
          <p:cNvGrpSpPr/>
          <p:nvPr/>
        </p:nvGrpSpPr>
        <p:grpSpPr>
          <a:xfrm>
            <a:off x="1455375" y="1831499"/>
            <a:ext cx="3093750" cy="3195001"/>
            <a:chOff x="3710925" y="2403793"/>
            <a:chExt cx="3093750" cy="3195001"/>
          </a:xfrm>
        </p:grpSpPr>
        <p:sp>
          <p:nvSpPr>
            <p:cNvPr id="11" name="Rectangle: Diagonal Corners Rounded 10">
              <a:extLst>
                <a:ext uri="{FF2B5EF4-FFF2-40B4-BE49-F238E27FC236}">
                  <a16:creationId xmlns:a16="http://schemas.microsoft.com/office/drawing/2014/main" id="{A2F64650-89BB-DA61-3734-DA7C983E8421}"/>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12" name="Rectangle 11" descr="Illustrator with solid fill">
              <a:extLst>
                <a:ext uri="{FF2B5EF4-FFF2-40B4-BE49-F238E27FC236}">
                  <a16:creationId xmlns:a16="http://schemas.microsoft.com/office/drawing/2014/main" id="{A087BE35-5179-AF70-942D-4F3F8F35BC53}"/>
                </a:ext>
              </a:extLst>
            </p:cNvPr>
            <p:cNvSpPr/>
            <p:nvPr/>
          </p:nvSpPr>
          <p:spPr>
            <a:xfrm>
              <a:off x="4716393" y="2805981"/>
              <a:ext cx="1082812" cy="1082812"/>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3" name="Freeform: Shape 12">
              <a:extLst>
                <a:ext uri="{FF2B5EF4-FFF2-40B4-BE49-F238E27FC236}">
                  <a16:creationId xmlns:a16="http://schemas.microsoft.com/office/drawing/2014/main" id="{5ECF6FAD-BE93-AB91-E927-4F339725FD21}"/>
                </a:ext>
              </a:extLst>
            </p:cNvPr>
            <p:cNvSpPr/>
            <p:nvPr/>
          </p:nvSpPr>
          <p:spPr>
            <a:xfrm>
              <a:off x="3710925"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Programs, </a:t>
              </a:r>
            </a:p>
          </p:txBody>
        </p:sp>
      </p:grpSp>
      <p:grpSp>
        <p:nvGrpSpPr>
          <p:cNvPr id="20" name="Group 19">
            <a:extLst>
              <a:ext uri="{FF2B5EF4-FFF2-40B4-BE49-F238E27FC236}">
                <a16:creationId xmlns:a16="http://schemas.microsoft.com/office/drawing/2014/main" id="{067A21F0-3945-9172-9240-12422D41B44C}"/>
              </a:ext>
            </a:extLst>
          </p:cNvPr>
          <p:cNvGrpSpPr/>
          <p:nvPr/>
        </p:nvGrpSpPr>
        <p:grpSpPr>
          <a:xfrm>
            <a:off x="7642875" y="1831499"/>
            <a:ext cx="3093750" cy="3195001"/>
            <a:chOff x="7346081" y="2403793"/>
            <a:chExt cx="3093750" cy="3195001"/>
          </a:xfrm>
        </p:grpSpPr>
        <p:sp>
          <p:nvSpPr>
            <p:cNvPr id="14" name="Rectangle: Diagonal Corners Rounded 13">
              <a:extLst>
                <a:ext uri="{FF2B5EF4-FFF2-40B4-BE49-F238E27FC236}">
                  <a16:creationId xmlns:a16="http://schemas.microsoft.com/office/drawing/2014/main" id="{FCF2E1D3-3DBA-B5DD-1F43-979AC284952D}"/>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15" name="Rectangle 14" descr="Group">
              <a:extLst>
                <a:ext uri="{FF2B5EF4-FFF2-40B4-BE49-F238E27FC236}">
                  <a16:creationId xmlns:a16="http://schemas.microsoft.com/office/drawing/2014/main" id="{B9B6951B-5B1B-6E40-223A-E2559DF93DF2}"/>
                </a:ext>
              </a:extLst>
            </p:cNvPr>
            <p:cNvSpPr/>
            <p:nvPr/>
          </p:nvSpPr>
          <p:spPr>
            <a:xfrm>
              <a:off x="8351550" y="2805981"/>
              <a:ext cx="1082812" cy="108281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6" name="Freeform: Shape 15">
              <a:extLst>
                <a:ext uri="{FF2B5EF4-FFF2-40B4-BE49-F238E27FC236}">
                  <a16:creationId xmlns:a16="http://schemas.microsoft.com/office/drawing/2014/main" id="{53E0218E-66E1-1735-4579-8AC3AC75EEAC}"/>
                </a:ext>
              </a:extLst>
            </p:cNvPr>
            <p:cNvSpPr/>
            <p:nvPr/>
          </p:nvSpPr>
          <p:spPr>
            <a:xfrm>
              <a:off x="7346081"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and People</a:t>
              </a:r>
            </a:p>
          </p:txBody>
        </p:sp>
      </p:grpSp>
    </p:spTree>
    <p:extLst>
      <p:ext uri="{BB962C8B-B14F-4D97-AF65-F5344CB8AC3E}">
        <p14:creationId xmlns:p14="http://schemas.microsoft.com/office/powerpoint/2010/main" val="3712088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A894C-B2D7-DC8D-D716-DD6357D837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AD64A-22EE-F85D-521C-A75C8D77D4A2}"/>
              </a:ext>
            </a:extLst>
          </p:cNvPr>
          <p:cNvSpPr>
            <a:spLocks noGrp="1"/>
          </p:cNvSpPr>
          <p:nvPr>
            <p:ph type="title"/>
          </p:nvPr>
        </p:nvSpPr>
        <p:spPr/>
        <p:txBody>
          <a:bodyPr/>
          <a:lstStyle/>
          <a:p>
            <a:r>
              <a:rPr lang="en-US" dirty="0"/>
              <a:t>The course will cover</a:t>
            </a:r>
          </a:p>
        </p:txBody>
      </p:sp>
      <p:sp>
        <p:nvSpPr>
          <p:cNvPr id="3" name="Text Placeholder 2">
            <a:extLst>
              <a:ext uri="{FF2B5EF4-FFF2-40B4-BE49-F238E27FC236}">
                <a16:creationId xmlns:a16="http://schemas.microsoft.com/office/drawing/2014/main" id="{7EA00417-2681-0C33-06F9-71BA7AA87E3E}"/>
              </a:ext>
            </a:extLst>
          </p:cNvPr>
          <p:cNvSpPr>
            <a:spLocks noGrp="1"/>
          </p:cNvSpPr>
          <p:nvPr>
            <p:ph idx="1"/>
          </p:nvPr>
        </p:nvSpPr>
        <p:spPr/>
        <p:txBody>
          <a:bodyPr>
            <a:normAutofit/>
          </a:bodyPr>
          <a:lstStyle/>
          <a:p>
            <a:r>
              <a:rPr lang="en-US" dirty="0"/>
              <a:t>Programs</a:t>
            </a:r>
          </a:p>
          <a:p>
            <a:pPr lvl="1"/>
            <a:r>
              <a:rPr lang="en-US" dirty="0"/>
              <a:t>how to write programs that people can understand and maintain</a:t>
            </a:r>
          </a:p>
          <a:p>
            <a:pPr lvl="1"/>
            <a:r>
              <a:rPr lang="en-US" dirty="0"/>
              <a:t>in a particular domain (medium-sized web application)</a:t>
            </a:r>
          </a:p>
          <a:p>
            <a:r>
              <a:rPr lang="en-US" dirty="0"/>
              <a:t>Processes</a:t>
            </a:r>
          </a:p>
          <a:p>
            <a:pPr lvl="1"/>
            <a:r>
              <a:rPr lang="en-US" dirty="0"/>
              <a:t>how to divide a large project into engineering tasks</a:t>
            </a:r>
          </a:p>
          <a:p>
            <a:pPr lvl="1"/>
            <a:r>
              <a:rPr lang="en-US" dirty="0"/>
              <a:t>how to coordinate the tasks to form a coherent whole</a:t>
            </a:r>
          </a:p>
          <a:p>
            <a:r>
              <a:rPr lang="en-US" dirty="0"/>
              <a:t>People</a:t>
            </a:r>
          </a:p>
          <a:p>
            <a:pPr lvl="1"/>
            <a:r>
              <a:rPr lang="en-US" dirty="0"/>
              <a:t>how to organize teams and make them function effectively.</a:t>
            </a:r>
          </a:p>
          <a:p>
            <a:pPr lvl="1"/>
            <a:endParaRPr lang="en-US" dirty="0"/>
          </a:p>
        </p:txBody>
      </p:sp>
      <p:sp>
        <p:nvSpPr>
          <p:cNvPr id="4" name="Slide Number Placeholder 3">
            <a:extLst>
              <a:ext uri="{FF2B5EF4-FFF2-40B4-BE49-F238E27FC236}">
                <a16:creationId xmlns:a16="http://schemas.microsoft.com/office/drawing/2014/main" id="{244E9866-05E7-BA22-1355-19DDD1AEFB7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11</a:t>
            </a:fld>
            <a:endParaRPr lang="en-US"/>
          </a:p>
        </p:txBody>
      </p:sp>
    </p:spTree>
    <p:extLst>
      <p:ext uri="{BB962C8B-B14F-4D97-AF65-F5344CB8AC3E}">
        <p14:creationId xmlns:p14="http://schemas.microsoft.com/office/powerpoint/2010/main" val="2156136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01B81-D194-1A3B-C2C1-A9CD9DA7E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524734-B629-E9F2-AD07-71A86592DDC9}"/>
              </a:ext>
            </a:extLst>
          </p:cNvPr>
          <p:cNvSpPr>
            <a:spLocks noGrp="1"/>
          </p:cNvSpPr>
          <p:nvPr>
            <p:ph type="title"/>
          </p:nvPr>
        </p:nvSpPr>
        <p:spPr/>
        <p:txBody>
          <a:bodyPr/>
          <a:lstStyle/>
          <a:p>
            <a:r>
              <a:rPr lang="en-US" dirty="0"/>
              <a:t>The course will be delivered through:</a:t>
            </a:r>
          </a:p>
        </p:txBody>
      </p:sp>
      <p:sp>
        <p:nvSpPr>
          <p:cNvPr id="3" name="Content Placeholder 2">
            <a:extLst>
              <a:ext uri="{FF2B5EF4-FFF2-40B4-BE49-F238E27FC236}">
                <a16:creationId xmlns:a16="http://schemas.microsoft.com/office/drawing/2014/main" id="{5D5696CB-54A2-DF88-EB99-5E9FF60C92A3}"/>
              </a:ext>
            </a:extLst>
          </p:cNvPr>
          <p:cNvSpPr>
            <a:spLocks noGrp="1"/>
          </p:cNvSpPr>
          <p:nvPr>
            <p:ph idx="1"/>
          </p:nvPr>
        </p:nvSpPr>
        <p:spPr>
          <a:xfrm>
            <a:off x="838200" y="1450732"/>
            <a:ext cx="7887346" cy="4351338"/>
          </a:xfrm>
        </p:spPr>
        <p:txBody>
          <a:bodyPr>
            <a:normAutofit fontScale="92500" lnSpcReduction="10000"/>
          </a:bodyPr>
          <a:lstStyle/>
          <a:p>
            <a:r>
              <a:rPr lang="en-US" dirty="0"/>
              <a:t>In-Class materials</a:t>
            </a:r>
          </a:p>
          <a:p>
            <a:pPr lvl="1"/>
            <a:r>
              <a:rPr lang="en-US" dirty="0"/>
              <a:t>slides (available on course website)</a:t>
            </a:r>
          </a:p>
          <a:p>
            <a:pPr lvl="1"/>
            <a:r>
              <a:rPr lang="en-US" dirty="0"/>
              <a:t>in-person (most sections) or via zoom (online section)</a:t>
            </a:r>
          </a:p>
          <a:p>
            <a:r>
              <a:rPr lang="en-US" dirty="0"/>
              <a:t>Practice Activities (also called Labs)</a:t>
            </a:r>
          </a:p>
          <a:p>
            <a:pPr lvl="1"/>
            <a:r>
              <a:rPr lang="en-US" dirty="0"/>
              <a:t>these will give you practice with the technologies we will use</a:t>
            </a:r>
          </a:p>
          <a:p>
            <a:pPr lvl="1"/>
            <a:r>
              <a:rPr lang="en-US" dirty="0"/>
              <a:t>we will often start these during class</a:t>
            </a:r>
          </a:p>
          <a:p>
            <a:pPr lvl="1"/>
            <a:r>
              <a:rPr lang="en-US" dirty="0"/>
              <a:t>these will be graded</a:t>
            </a:r>
          </a:p>
          <a:p>
            <a:r>
              <a:rPr lang="en-US" dirty="0"/>
              <a:t>Tutorials</a:t>
            </a:r>
          </a:p>
          <a:p>
            <a:pPr lvl="1"/>
            <a:r>
              <a:rPr lang="en-US" dirty="0"/>
              <a:t>these will give you background on key processes and technologies</a:t>
            </a:r>
          </a:p>
          <a:p>
            <a:pPr lvl="1"/>
            <a:r>
              <a:rPr lang="en-US" dirty="0"/>
              <a:t>at a greater level of detail than we can cover in class</a:t>
            </a:r>
          </a:p>
          <a:p>
            <a:pPr lvl="1"/>
            <a:r>
              <a:rPr lang="en-US" dirty="0"/>
              <a:t>much like good blog posts</a:t>
            </a:r>
          </a:p>
          <a:p>
            <a:pPr marL="0" indent="0">
              <a:buNone/>
            </a:pPr>
            <a:endParaRPr lang="en-US" dirty="0"/>
          </a:p>
          <a:p>
            <a:pPr lvl="1"/>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C5CBE34-31A4-CB54-5780-CA62A1A6D986}"/>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3806906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normAutofit/>
          </a:bodyPr>
          <a:lstStyle/>
          <a:p>
            <a:r>
              <a:rPr lang="en-US" dirty="0"/>
              <a:t>Course Mechanics: </a:t>
            </a:r>
            <a:br>
              <a:rPr lang="en-US" dirty="0"/>
            </a:br>
            <a:r>
              <a:rPr lang="en-US" dirty="0"/>
              <a:t>Lectures and Practice Activities</a:t>
            </a:r>
          </a:p>
        </p:txBody>
      </p:sp>
      <p:sp>
        <p:nvSpPr>
          <p:cNvPr id="184" name="See syllabus for all of the usual stuff…"/>
          <p:cNvSpPr txBox="1">
            <a:spLocks noGrp="1"/>
          </p:cNvSpPr>
          <p:nvPr>
            <p:ph idx="1"/>
          </p:nvPr>
        </p:nvSpPr>
        <p:spPr/>
        <p:txBody>
          <a:bodyPr>
            <a:normAutofit/>
          </a:bodyPr>
          <a:lstStyle/>
          <a:p>
            <a:r>
              <a:rPr lang="en-US" dirty="0"/>
              <a:t>Classes will include both lectures and in-class activities (also called labs).</a:t>
            </a:r>
          </a:p>
          <a:p>
            <a:r>
              <a:rPr lang="en-US" dirty="0"/>
              <a:t>Be sure to bring your laptop</a:t>
            </a:r>
          </a:p>
          <a:p>
            <a:r>
              <a:rPr lang="en-US" dirty="0"/>
              <a:t>100% attendance is expected for both on-the-ground and remote sections </a:t>
            </a:r>
            <a:r>
              <a:rPr lang="en-US" dirty="0">
                <a:solidFill>
                  <a:srgbClr val="FF0000"/>
                </a:solidFill>
              </a:rPr>
              <a:t>(especially when working on {lab} activities, “work on project” sessions and demos)</a:t>
            </a:r>
            <a:endParaRPr lang="en-US" dirty="0"/>
          </a:p>
          <a:p>
            <a:pPr lvl="1"/>
            <a:r>
              <a:rPr lang="en-US" dirty="0"/>
              <a:t>For excused absence, please contact the instructor by email.</a:t>
            </a:r>
          </a:p>
          <a:p>
            <a:endParaRPr lang="en-US" dirty="0"/>
          </a:p>
          <a:p>
            <a:endParaRPr lang="en-US" dirty="0"/>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CA9F-0155-471E-8C28-16719BFE9FB4}"/>
              </a:ext>
            </a:extLst>
          </p:cNvPr>
          <p:cNvSpPr>
            <a:spLocks noGrp="1"/>
          </p:cNvSpPr>
          <p:nvPr>
            <p:ph type="title"/>
          </p:nvPr>
        </p:nvSpPr>
        <p:spPr/>
        <p:txBody>
          <a:bodyPr/>
          <a:lstStyle/>
          <a:p>
            <a:r>
              <a:rPr lang="en-US" dirty="0"/>
              <a:t>Course Mechanics:</a:t>
            </a:r>
            <a:br>
              <a:rPr lang="en-US" dirty="0"/>
            </a:br>
            <a:r>
              <a:rPr lang="en-US" dirty="0"/>
              <a:t>Practice Activities and Tutorials</a:t>
            </a:r>
          </a:p>
        </p:txBody>
      </p:sp>
      <p:sp>
        <p:nvSpPr>
          <p:cNvPr id="3" name="Content Placeholder 2">
            <a:extLst>
              <a:ext uri="{FF2B5EF4-FFF2-40B4-BE49-F238E27FC236}">
                <a16:creationId xmlns:a16="http://schemas.microsoft.com/office/drawing/2014/main" id="{83E7DD52-8BF4-47F1-A03F-8790E75F276E}"/>
              </a:ext>
            </a:extLst>
          </p:cNvPr>
          <p:cNvSpPr>
            <a:spLocks noGrp="1"/>
          </p:cNvSpPr>
          <p:nvPr>
            <p:ph idx="1"/>
          </p:nvPr>
        </p:nvSpPr>
        <p:spPr/>
        <p:txBody>
          <a:bodyPr>
            <a:normAutofit/>
          </a:bodyPr>
          <a:lstStyle/>
          <a:p>
            <a:r>
              <a:rPr lang="en-US" dirty="0"/>
              <a:t>There will often be in-class {lab} exercises to give you practice with the technologies we will use.</a:t>
            </a:r>
          </a:p>
          <a:p>
            <a:r>
              <a:rPr lang="en-US" dirty="0"/>
              <a:t>Typically, will consist of structured steps that will guide you through a typical task</a:t>
            </a:r>
          </a:p>
          <a:p>
            <a:r>
              <a:rPr lang="en-US" dirty="0"/>
              <a:t>Each instructor will use </a:t>
            </a:r>
            <a:r>
              <a:rPr lang="en-US" b="1" dirty="0">
                <a:solidFill>
                  <a:srgbClr val="FF0000"/>
                </a:solidFill>
              </a:rPr>
              <a:t>individual approach </a:t>
            </a:r>
            <a:r>
              <a:rPr lang="en-US" dirty="0"/>
              <a:t>to grade in-class activities / labs.</a:t>
            </a:r>
          </a:p>
          <a:p>
            <a:r>
              <a:rPr lang="en-US" dirty="0"/>
              <a:t>In addition, there will be </a:t>
            </a:r>
            <a:r>
              <a:rPr lang="en-US" b="1" dirty="0">
                <a:solidFill>
                  <a:srgbClr val="FF0000"/>
                </a:solidFill>
              </a:rPr>
              <a:t>tutorials</a:t>
            </a:r>
            <a:r>
              <a:rPr lang="en-US" dirty="0"/>
              <a:t> posted on the web.</a:t>
            </a:r>
          </a:p>
          <a:p>
            <a:r>
              <a:rPr lang="en-US" dirty="0"/>
              <a:t>These will extend the in-class materials.</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FDF8C937-3F72-4BE9-A627-86A7D9E23D6F}"/>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504651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Deliverables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200" y="1500160"/>
            <a:ext cx="8417312" cy="4351338"/>
          </a:xfrm>
        </p:spPr>
        <p:txBody>
          <a:bodyPr>
            <a:normAutofit/>
          </a:bodyPr>
          <a:lstStyle/>
          <a:p>
            <a:r>
              <a:rPr lang="en-US" dirty="0"/>
              <a:t>First, an individual project, which we will assign. This is to be done </a:t>
            </a:r>
            <a:r>
              <a:rPr lang="en-US" b="1" dirty="0"/>
              <a:t>individually</a:t>
            </a:r>
            <a:r>
              <a:rPr lang="en-US" dirty="0"/>
              <a:t>. </a:t>
            </a:r>
          </a:p>
          <a:p>
            <a:pPr lvl="1"/>
            <a:r>
              <a:rPr lang="en-US" dirty="0"/>
              <a:t>divided into 2 deliverables.  </a:t>
            </a:r>
          </a:p>
          <a:p>
            <a:pPr lvl="1"/>
            <a:r>
              <a:rPr lang="en-US" dirty="0"/>
              <a:t>this counts for 30% of course grade</a:t>
            </a:r>
            <a:endParaRPr lang="en-US" b="1" dirty="0"/>
          </a:p>
          <a:p>
            <a:r>
              <a:rPr lang="en-US" dirty="0"/>
              <a:t>Then a </a:t>
            </a:r>
            <a:r>
              <a:rPr lang="en-US" b="1" dirty="0"/>
              <a:t>group</a:t>
            </a:r>
            <a:r>
              <a:rPr lang="en-US" dirty="0"/>
              <a:t> project, done in teams of about </a:t>
            </a:r>
            <a:r>
              <a:rPr lang="en-US" dirty="0">
                <a:solidFill>
                  <a:srgbClr val="FF0000"/>
                </a:solidFill>
              </a:rPr>
              <a:t>4</a:t>
            </a:r>
            <a:r>
              <a:rPr lang="en-US" dirty="0"/>
              <a:t> people </a:t>
            </a:r>
          </a:p>
          <a:p>
            <a:pPr lvl="1"/>
            <a:r>
              <a:rPr lang="en-US" dirty="0"/>
              <a:t>this counts for 40% of course grade</a:t>
            </a:r>
          </a:p>
          <a:p>
            <a:r>
              <a:rPr lang="en-US" dirty="0"/>
              <a:t>There will be an exam (worth 20%) on Oct 29 - 31 during </a:t>
            </a:r>
            <a:r>
              <a:rPr lang="en-US" dirty="0">
                <a:solidFill>
                  <a:srgbClr val="FF0000"/>
                </a:solidFill>
              </a:rPr>
              <a:t>Week 9</a:t>
            </a:r>
            <a:r>
              <a:rPr lang="en-US" dirty="0"/>
              <a:t>). There will not be a final exam. </a:t>
            </a:r>
            <a:r>
              <a:rPr lang="en-US" u="sng" dirty="0"/>
              <a:t>Check Calendars</a:t>
            </a:r>
          </a:p>
          <a:p>
            <a:r>
              <a:rPr lang="en-US" dirty="0"/>
              <a:t>Completion of activities or laboratory exercises (10%)</a:t>
            </a:r>
          </a:p>
          <a:p>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16</a:t>
            </a:fld>
            <a:endParaRPr lang="en-US"/>
          </a:p>
        </p:txBody>
      </p:sp>
    </p:spTree>
    <p:extLst>
      <p:ext uri="{BB962C8B-B14F-4D97-AF65-F5344CB8AC3E}">
        <p14:creationId xmlns:p14="http://schemas.microsoft.com/office/powerpoint/2010/main" val="3191866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We will use:</a:t>
            </a:r>
          </a:p>
          <a:p>
            <a:pPr lvl="1"/>
            <a:r>
              <a:rPr lang="en-US" dirty="0"/>
              <a:t>TypeScript as implementation language</a:t>
            </a:r>
          </a:p>
          <a:p>
            <a:pPr lvl="1"/>
            <a:r>
              <a:rPr lang="en-US" dirty="0"/>
              <a:t>Jest as Testing Framework</a:t>
            </a:r>
          </a:p>
          <a:p>
            <a:pPr lvl="1"/>
            <a:r>
              <a:rPr lang="en-US" dirty="0"/>
              <a:t>Visual Studio Code as our IDE</a:t>
            </a:r>
          </a:p>
          <a:p>
            <a:pPr lvl="1"/>
            <a:r>
              <a:rPr lang="en-US" dirty="0"/>
              <a:t>React for webapps</a:t>
            </a:r>
          </a:p>
          <a:p>
            <a:pPr lvl="1"/>
            <a:r>
              <a:rPr lang="en-US" dirty="0"/>
              <a:t>GitHub Projects for Project Management</a:t>
            </a:r>
          </a:p>
          <a:p>
            <a:pPr lvl="1"/>
            <a:r>
              <a:rPr lang="en-US" dirty="0"/>
              <a:t>GitHub Actions / Netlify /Heroku / Render for CI/CD</a:t>
            </a:r>
          </a:p>
          <a:p>
            <a:pPr lvl="1"/>
            <a:r>
              <a:rPr lang="en-US" dirty="0"/>
              <a:t>Also, other miscellaneous tools</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Projects and You</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199" y="1500159"/>
            <a:ext cx="10331245" cy="4952271"/>
          </a:xfrm>
        </p:spPr>
        <p:txBody>
          <a:bodyPr>
            <a:normAutofit lnSpcReduction="10000"/>
          </a:bodyPr>
          <a:lstStyle/>
          <a:p>
            <a:r>
              <a:rPr lang="en-US" dirty="0"/>
              <a:t>We will be using </a:t>
            </a:r>
            <a:r>
              <a:rPr lang="en-US" b="1" dirty="0"/>
              <a:t>Fake </a:t>
            </a:r>
            <a:r>
              <a:rPr lang="en-US" b="1" dirty="0" err="1"/>
              <a:t>StackOverflow</a:t>
            </a:r>
            <a:r>
              <a:rPr lang="en-US" b="1" dirty="0"/>
              <a:t> </a:t>
            </a:r>
            <a:r>
              <a:rPr lang="en-US" dirty="0"/>
              <a:t>as codebase</a:t>
            </a:r>
          </a:p>
          <a:p>
            <a:r>
              <a:rPr lang="en-US" dirty="0"/>
              <a:t>The individual projects will help you become familiar with the codebase.</a:t>
            </a:r>
          </a:p>
          <a:p>
            <a:r>
              <a:rPr lang="en-US" dirty="0"/>
              <a:t>The team project will be a new feature that you will propose.</a:t>
            </a:r>
          </a:p>
          <a:p>
            <a:pPr lvl="1"/>
            <a:r>
              <a:rPr lang="en-US" dirty="0"/>
              <a:t>Instructors will form the teams </a:t>
            </a:r>
            <a:r>
              <a:rPr lang="en-US" b="1" dirty="0"/>
              <a:t>with</a:t>
            </a:r>
            <a:r>
              <a:rPr lang="en-US" dirty="0"/>
              <a:t> your input.</a:t>
            </a:r>
          </a:p>
          <a:p>
            <a:r>
              <a:rPr lang="en-US" dirty="0"/>
              <a:t>Further breakdown of team project grade (i.e., 40%) is:</a:t>
            </a:r>
          </a:p>
          <a:p>
            <a:pPr lvl="1"/>
            <a:r>
              <a:rPr lang="en-US" dirty="0"/>
              <a:t>Planning (20%)</a:t>
            </a:r>
          </a:p>
          <a:p>
            <a:pPr lvl="1"/>
            <a:r>
              <a:rPr lang="en-US" dirty="0"/>
              <a:t>Process (20%)</a:t>
            </a:r>
          </a:p>
          <a:p>
            <a:pPr lvl="1"/>
            <a:r>
              <a:rPr lang="en-US" dirty="0"/>
              <a:t>Product (40%)</a:t>
            </a:r>
          </a:p>
          <a:p>
            <a:pPr lvl="1"/>
            <a:r>
              <a:rPr lang="en-US" dirty="0"/>
              <a:t>Reports (20%)</a:t>
            </a:r>
          </a:p>
          <a:p>
            <a:r>
              <a:rPr lang="en-US" dirty="0">
                <a:solidFill>
                  <a:srgbClr val="FF0000"/>
                </a:solidFill>
              </a:rPr>
              <a:t>Peer evaluations (surveys) may be utilized, and individual contributions </a:t>
            </a:r>
            <a:r>
              <a:rPr lang="en-US" b="1" dirty="0">
                <a:solidFill>
                  <a:srgbClr val="FF0000"/>
                </a:solidFill>
              </a:rPr>
              <a:t>WILL</a:t>
            </a:r>
            <a:r>
              <a:rPr lang="en-US" dirty="0">
                <a:solidFill>
                  <a:srgbClr val="FF0000"/>
                </a:solidFill>
              </a:rPr>
              <a:t> impact your project grade (between 0-100%).</a:t>
            </a:r>
          </a:p>
          <a:p>
            <a:endParaRPr lang="en-US" dirty="0"/>
          </a:p>
          <a:p>
            <a:pPr lvl="1"/>
            <a:endParaRPr lang="en-US" dirty="0"/>
          </a:p>
          <a:p>
            <a:endParaRPr lang="en-US" dirty="0"/>
          </a:p>
          <a:p>
            <a:pPr lvl="1"/>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18</a:t>
            </a:fld>
            <a:endParaRPr lang="en-US" dirty="0"/>
          </a:p>
        </p:txBody>
      </p:sp>
      <p:sp>
        <p:nvSpPr>
          <p:cNvPr id="5" name="Text Placeholder 2">
            <a:extLst>
              <a:ext uri="{FF2B5EF4-FFF2-40B4-BE49-F238E27FC236}">
                <a16:creationId xmlns:a16="http://schemas.microsoft.com/office/drawing/2014/main" id="{9E3EB6B5-1CBD-EBF7-9E2B-FDF2FC9DBE96}"/>
              </a:ext>
            </a:extLst>
          </p:cNvPr>
          <p:cNvSpPr txBox="1">
            <a:spLocks/>
          </p:cNvSpPr>
          <p:nvPr/>
        </p:nvSpPr>
        <p:spPr>
          <a:xfrm>
            <a:off x="838200" y="5641685"/>
            <a:ext cx="10894742" cy="810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FF0000"/>
              </a:solidFill>
            </a:endParaRPr>
          </a:p>
        </p:txBody>
      </p:sp>
    </p:spTree>
    <p:extLst>
      <p:ext uri="{BB962C8B-B14F-4D97-AF65-F5344CB8AC3E}">
        <p14:creationId xmlns:p14="http://schemas.microsoft.com/office/powerpoint/2010/main" val="25277241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a:t>
            </a:r>
          </a:p>
          <a:p>
            <a:pPr lvl="1"/>
            <a:r>
              <a:rPr lang="en-US" dirty="0"/>
              <a:t>We provide mechanism for you to request regrades for all work submitted</a:t>
            </a:r>
          </a:p>
          <a:p>
            <a:pPr lvl="1"/>
            <a:r>
              <a:rPr lang="en-US" dirty="0"/>
              <a:t>Do </a:t>
            </a:r>
            <a:r>
              <a:rPr lang="en-US" dirty="0">
                <a:solidFill>
                  <a:srgbClr val="FF0000"/>
                </a:solidFill>
              </a:rPr>
              <a:t>not</a:t>
            </a:r>
            <a:r>
              <a:rPr lang="en-US" dirty="0"/>
              <a:t> post on Piazza or email your TA or instructor </a:t>
            </a:r>
          </a:p>
          <a:p>
            <a:pPr lvl="1"/>
            <a:r>
              <a:rPr lang="en-US" dirty="0"/>
              <a:t>All regrade requests must be submitted within </a:t>
            </a:r>
            <a:r>
              <a:rPr lang="en-US" b="1" dirty="0"/>
              <a:t>7 days </a:t>
            </a:r>
            <a:r>
              <a:rPr lang="en-US" dirty="0"/>
              <a:t>from your receipt of the graded work. </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grpSp>
        <p:nvGrpSpPr>
          <p:cNvPr id="2" name="Group 1">
            <a:extLst>
              <a:ext uri="{FF2B5EF4-FFF2-40B4-BE49-F238E27FC236}">
                <a16:creationId xmlns:a16="http://schemas.microsoft.com/office/drawing/2014/main" id="{58FC987C-BBC2-3827-C7B2-A3D074F8C312}"/>
              </a:ext>
            </a:extLst>
          </p:cNvPr>
          <p:cNvGrpSpPr/>
          <p:nvPr/>
        </p:nvGrpSpPr>
        <p:grpSpPr>
          <a:xfrm>
            <a:off x="997912" y="1694887"/>
            <a:ext cx="2708548" cy="4509721"/>
            <a:chOff x="1040158" y="1694887"/>
            <a:chExt cx="2708548" cy="4509721"/>
          </a:xfrm>
        </p:grpSpPr>
        <p:sp>
          <p:nvSpPr>
            <p:cNvPr id="6" name="TextBox 5">
              <a:extLst>
                <a:ext uri="{FF2B5EF4-FFF2-40B4-BE49-F238E27FC236}">
                  <a16:creationId xmlns:a16="http://schemas.microsoft.com/office/drawing/2014/main" id="{5E62FD13-1F96-F155-36CA-7EF6E751D118}"/>
                </a:ext>
              </a:extLst>
            </p:cNvPr>
            <p:cNvSpPr txBox="1"/>
            <p:nvPr/>
          </p:nvSpPr>
          <p:spPr>
            <a:xfrm>
              <a:off x="1064945" y="4896558"/>
              <a:ext cx="2683761"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Adeel Bhutta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1, 2, 5</a:t>
              </a:r>
            </a:p>
          </p:txBody>
        </p:sp>
        <p:pic>
          <p:nvPicPr>
            <p:cNvPr id="8" name="Picture 7" descr="A person wearing glasses&#10;&#10;Description automatically generated with medium confidence">
              <a:extLst>
                <a:ext uri="{FF2B5EF4-FFF2-40B4-BE49-F238E27FC236}">
                  <a16:creationId xmlns:a16="http://schemas.microsoft.com/office/drawing/2014/main" id="{FD1A85C7-72B2-3E07-2489-EAFD7830A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58" y="1694887"/>
              <a:ext cx="2708548" cy="2708548"/>
            </a:xfrm>
            <a:prstGeom prst="rect">
              <a:avLst/>
            </a:prstGeom>
          </p:spPr>
        </p:pic>
      </p:grpSp>
      <p:grpSp>
        <p:nvGrpSpPr>
          <p:cNvPr id="3" name="Group 2">
            <a:extLst>
              <a:ext uri="{FF2B5EF4-FFF2-40B4-BE49-F238E27FC236}">
                <a16:creationId xmlns:a16="http://schemas.microsoft.com/office/drawing/2014/main" id="{D4374EA2-C092-99DD-9F80-23B5AE313D3C}"/>
              </a:ext>
            </a:extLst>
          </p:cNvPr>
          <p:cNvGrpSpPr/>
          <p:nvPr/>
        </p:nvGrpSpPr>
        <p:grpSpPr>
          <a:xfrm>
            <a:off x="7417350" y="1694887"/>
            <a:ext cx="2708548" cy="4509721"/>
            <a:chOff x="4358384" y="1694887"/>
            <a:chExt cx="2708548" cy="4509721"/>
          </a:xfrm>
        </p:grpSpPr>
        <p:sp>
          <p:nvSpPr>
            <p:cNvPr id="4" name="TextBox 3">
              <a:extLst>
                <a:ext uri="{FF2B5EF4-FFF2-40B4-BE49-F238E27FC236}">
                  <a16:creationId xmlns:a16="http://schemas.microsoft.com/office/drawing/2014/main" id="{4289BADC-021E-DFCF-23B4-1154BA33E785}"/>
                </a:ext>
              </a:extLst>
            </p:cNvPr>
            <p:cNvSpPr txBox="1"/>
            <p:nvPr/>
          </p:nvSpPr>
          <p:spPr>
            <a:xfrm>
              <a:off x="4475053"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Mitch Wand</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9    </a:t>
              </a:r>
            </a:p>
          </p:txBody>
        </p:sp>
        <p:pic>
          <p:nvPicPr>
            <p:cNvPr id="9" name="Picture 8" descr="A picture containing person, sky, person, outdoor&#10;&#10;Description automatically generated">
              <a:extLst>
                <a:ext uri="{FF2B5EF4-FFF2-40B4-BE49-F238E27FC236}">
                  <a16:creationId xmlns:a16="http://schemas.microsoft.com/office/drawing/2014/main" id="{5AFE14DD-F274-A166-A46D-077CA06E69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8384" y="1694887"/>
              <a:ext cx="2708548" cy="2708548"/>
            </a:xfrm>
            <a:prstGeom prst="rect">
              <a:avLst/>
            </a:prstGeom>
          </p:spPr>
        </p:pic>
      </p:grpSp>
      <p:grpSp>
        <p:nvGrpSpPr>
          <p:cNvPr id="13" name="Group 12">
            <a:extLst>
              <a:ext uri="{FF2B5EF4-FFF2-40B4-BE49-F238E27FC236}">
                <a16:creationId xmlns:a16="http://schemas.microsoft.com/office/drawing/2014/main" id="{4CBF11FB-ABCB-B96F-DFF1-CC0BF0588E97}"/>
              </a:ext>
            </a:extLst>
          </p:cNvPr>
          <p:cNvGrpSpPr/>
          <p:nvPr/>
        </p:nvGrpSpPr>
        <p:grpSpPr>
          <a:xfrm>
            <a:off x="4071242" y="1694887"/>
            <a:ext cx="3049552" cy="4509721"/>
            <a:chOff x="4071242" y="1694887"/>
            <a:chExt cx="3049552" cy="4509721"/>
          </a:xfrm>
        </p:grpSpPr>
        <p:sp>
          <p:nvSpPr>
            <p:cNvPr id="7" name="TextBox 6">
              <a:extLst>
                <a:ext uri="{FF2B5EF4-FFF2-40B4-BE49-F238E27FC236}">
                  <a16:creationId xmlns:a16="http://schemas.microsoft.com/office/drawing/2014/main" id="{14371E21-C615-9292-6936-EDF7B2D9365C}"/>
                </a:ext>
              </a:extLst>
            </p:cNvPr>
            <p:cNvSpPr txBox="1"/>
            <p:nvPr/>
          </p:nvSpPr>
          <p:spPr>
            <a:xfrm>
              <a:off x="4324300"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Joydeep Mitra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7, 8    </a:t>
              </a:r>
            </a:p>
          </p:txBody>
        </p:sp>
        <p:pic>
          <p:nvPicPr>
            <p:cNvPr id="12" name="Picture 11">
              <a:extLst>
                <a:ext uri="{FF2B5EF4-FFF2-40B4-BE49-F238E27FC236}">
                  <a16:creationId xmlns:a16="http://schemas.microsoft.com/office/drawing/2014/main" id="{F0A605AE-3ED0-D260-80F5-35550824FEBB}"/>
                </a:ext>
              </a:extLst>
            </p:cNvPr>
            <p:cNvPicPr>
              <a:picLocks noChangeAspect="1"/>
            </p:cNvPicPr>
            <p:nvPr/>
          </p:nvPicPr>
          <p:blipFill>
            <a:blip r:embed="rId4"/>
            <a:stretch>
              <a:fillRect/>
            </a:stretch>
          </p:blipFill>
          <p:spPr>
            <a:xfrm>
              <a:off x="4071242" y="1694887"/>
              <a:ext cx="3049552" cy="2708548"/>
            </a:xfrm>
            <a:prstGeom prst="rect">
              <a:avLst/>
            </a:prstGeom>
          </p:spPr>
        </p:pic>
      </p:grpSp>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a:xfrm>
            <a:off x="838200" y="1500160"/>
            <a:ext cx="8662639" cy="4856190"/>
          </a:xfrm>
        </p:spPr>
        <p:txBody>
          <a:bodyPr>
            <a:normAutofit/>
          </a:bodyPr>
          <a:lstStyle/>
          <a:p>
            <a:r>
              <a:rPr lang="en-US" dirty="0"/>
              <a:t>Your work is </a:t>
            </a:r>
            <a:r>
              <a:rPr lang="en-US" b="1" dirty="0"/>
              <a:t>late</a:t>
            </a:r>
            <a:r>
              <a:rPr lang="en-US" dirty="0"/>
              <a:t> if it is not turned in by the deadline. </a:t>
            </a:r>
          </a:p>
          <a:p>
            <a:pPr lvl="1"/>
            <a:r>
              <a:rPr lang="en-US" dirty="0"/>
              <a:t>10% will be deducted for late individual work turned in within 24 hours after the due date </a:t>
            </a:r>
          </a:p>
          <a:p>
            <a:pPr lvl="1"/>
            <a:r>
              <a:rPr lang="en-US" dirty="0"/>
              <a:t>Individual work submitted more than 24 hours late will receive a zero.</a:t>
            </a:r>
          </a:p>
          <a:p>
            <a:pPr lvl="1"/>
            <a:r>
              <a:rPr lang="en-US" dirty="0"/>
              <a:t>If you're worried about being busy around the time of a HW submission, please plan ahead and get started early.</a:t>
            </a:r>
          </a:p>
          <a:p>
            <a:pPr lvl="1"/>
            <a:r>
              <a:rPr lang="en-US" dirty="0"/>
              <a:t>No late submissions allowed for any </a:t>
            </a:r>
            <a:r>
              <a:rPr lang="en-US" b="1" dirty="0"/>
              <a:t>group work</a:t>
            </a:r>
          </a:p>
          <a:p>
            <a:pPr lvl="1"/>
            <a:r>
              <a:rPr lang="en-US" dirty="0"/>
              <a:t>If you have an accommodation from Disability Access Services (previously DRC), you must request it from the instructors separately for each assignment or exam.</a:t>
            </a:r>
          </a:p>
          <a:p>
            <a:pPr lvl="2"/>
            <a:r>
              <a:rPr lang="en-US" dirty="0"/>
              <a:t>DAS or DRC Accommodations are usually NOT available for Group Assignments (please work with instructor) </a:t>
            </a:r>
          </a:p>
        </p:txBody>
      </p:sp>
      <p:sp>
        <p:nvSpPr>
          <p:cNvPr id="259"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a:t>
            </a:r>
            <a:r>
              <a:rPr lang="en-US" dirty="0">
                <a:solidFill>
                  <a:srgbClr val="FF0000"/>
                </a:solidFill>
              </a:rPr>
              <a:t>fail </a:t>
            </a:r>
            <a:r>
              <a:rPr lang="en-US" dirty="0"/>
              <a:t>the class.</a:t>
            </a:r>
          </a:p>
          <a:p>
            <a:r>
              <a:rPr lang="en-US" dirty="0"/>
              <a:t>You are responsible for protecting your work. If someone uses your work, with or without your permission, you </a:t>
            </a:r>
            <a:r>
              <a:rPr lang="en-US" dirty="0">
                <a:solidFill>
                  <a:srgbClr val="FF0000"/>
                </a:solidFill>
              </a:rPr>
              <a:t>fail</a:t>
            </a:r>
            <a:r>
              <a:rPr lang="en-US" dirty="0"/>
              <a:t>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21</a:t>
            </a:fld>
            <a:endParaRPr lang="en-US"/>
          </a:p>
        </p:txBody>
      </p:sp>
    </p:spTree>
    <p:extLst>
      <p:ext uri="{BB962C8B-B14F-4D97-AF65-F5344CB8AC3E}">
        <p14:creationId xmlns:p14="http://schemas.microsoft.com/office/powerpoint/2010/main" val="4223183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fontScale="85000" lnSpcReduction="20000"/>
          </a:bodyPr>
          <a:lstStyle/>
          <a:p>
            <a:r>
              <a:rPr lang="en-US" dirty="0"/>
              <a:t>You are free to reuse small snippets of example code found on the Internet (e.g., via </a:t>
            </a:r>
            <a:r>
              <a:rPr lang="en-US" dirty="0" err="1"/>
              <a:t>StackOverflow</a:t>
            </a:r>
            <a:r>
              <a:rPr lang="en-US" dirty="0"/>
              <a:t>) provided that it is attributed. </a:t>
            </a:r>
          </a:p>
          <a:p>
            <a:pPr lvl="1"/>
            <a:r>
              <a:rPr lang="en-US" dirty="0"/>
              <a:t>Use of </a:t>
            </a:r>
            <a:r>
              <a:rPr lang="en-US" dirty="0" err="1"/>
              <a:t>Github</a:t>
            </a:r>
            <a:r>
              <a:rPr lang="en-US" dirty="0"/>
              <a:t> co-pilot and Generative AI (</a:t>
            </a:r>
            <a:r>
              <a:rPr lang="en-US" dirty="0" err="1"/>
              <a:t>eg</a:t>
            </a:r>
            <a:r>
              <a:rPr lang="en-US" dirty="0"/>
              <a:t> Chat GPT, Claude, etc.) is </a:t>
            </a:r>
            <a:r>
              <a:rPr lang="en-US" b="1" dirty="0"/>
              <a:t>prohibited for </a:t>
            </a:r>
            <a:r>
              <a:rPr lang="en-US" b="1" dirty="0">
                <a:solidFill>
                  <a:srgbClr val="FF0000"/>
                </a:solidFill>
              </a:rPr>
              <a:t>Individual projects and activities</a:t>
            </a:r>
          </a:p>
          <a:p>
            <a:pPr lvl="1"/>
            <a:r>
              <a:rPr lang="en-US" dirty="0"/>
              <a:t>They will be </a:t>
            </a:r>
            <a:r>
              <a:rPr lang="en-US" b="1" dirty="0"/>
              <a:t>permitted for final project</a:t>
            </a:r>
            <a:endParaRPr lang="en-US" dirty="0"/>
          </a:p>
          <a:p>
            <a:r>
              <a:rPr lang="en-US" dirty="0"/>
              <a:t>We reserve the right to “</a:t>
            </a:r>
            <a:r>
              <a:rPr lang="en-US" dirty="0">
                <a:solidFill>
                  <a:srgbClr val="FF0000"/>
                </a:solidFill>
              </a:rPr>
              <a:t>interview</a:t>
            </a:r>
            <a:r>
              <a:rPr lang="en-US" dirty="0"/>
              <a:t>” you to gauge your understanding (with possible grade adjustments)</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22</a:t>
            </a:fld>
            <a:endParaRPr lang="en-US"/>
          </a:p>
        </p:txBody>
      </p:sp>
    </p:spTree>
    <p:extLst>
      <p:ext uri="{BB962C8B-B14F-4D97-AF65-F5344CB8AC3E}">
        <p14:creationId xmlns:p14="http://schemas.microsoft.com/office/powerpoint/2010/main" val="1665633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9648-CE8F-4E19-953E-8B3920440319}"/>
              </a:ext>
            </a:extLst>
          </p:cNvPr>
          <p:cNvSpPr>
            <a:spLocks noGrp="1"/>
          </p:cNvSpPr>
          <p:nvPr>
            <p:ph type="title"/>
          </p:nvPr>
        </p:nvSpPr>
        <p:spPr/>
        <p:txBody>
          <a:bodyPr/>
          <a:lstStyle/>
          <a:p>
            <a:r>
              <a:rPr lang="en-US" dirty="0"/>
              <a:t>Communication</a:t>
            </a:r>
          </a:p>
        </p:txBody>
      </p:sp>
      <p:sp>
        <p:nvSpPr>
          <p:cNvPr id="3" name="Content Placeholder 2">
            <a:extLst>
              <a:ext uri="{FF2B5EF4-FFF2-40B4-BE49-F238E27FC236}">
                <a16:creationId xmlns:a16="http://schemas.microsoft.com/office/drawing/2014/main" id="{82CC43D4-82B4-449F-8A4A-151724B1D9F3}"/>
              </a:ext>
            </a:extLst>
          </p:cNvPr>
          <p:cNvSpPr>
            <a:spLocks noGrp="1"/>
          </p:cNvSpPr>
          <p:nvPr>
            <p:ph idx="1"/>
          </p:nvPr>
        </p:nvSpPr>
        <p:spPr>
          <a:xfrm>
            <a:off x="838200" y="1466705"/>
            <a:ext cx="10515599" cy="4983521"/>
          </a:xfrm>
        </p:spPr>
        <p:txBody>
          <a:bodyPr>
            <a:normAutofit fontScale="92500" lnSpcReduction="20000"/>
          </a:bodyPr>
          <a:lstStyle/>
          <a:p>
            <a:r>
              <a:rPr lang="en-US" dirty="0"/>
              <a:t>Course web page (</a:t>
            </a:r>
            <a:r>
              <a:rPr lang="en-US" dirty="0">
                <a:hlinkClick r:id="rId2"/>
              </a:rPr>
              <a:t>https://neu-se.github.io/CS4530-Fall-2025</a:t>
            </a:r>
            <a:r>
              <a:rPr lang="en-US" dirty="0"/>
              <a:t>)</a:t>
            </a:r>
          </a:p>
          <a:p>
            <a:pPr lvl="1"/>
            <a:r>
              <a:rPr lang="en-US" b="1" dirty="0"/>
              <a:t>Canvas</a:t>
            </a:r>
            <a:r>
              <a:rPr lang="en-US" dirty="0"/>
              <a:t> will mirror the course web site. </a:t>
            </a:r>
          </a:p>
          <a:p>
            <a:pPr lvl="1"/>
            <a:r>
              <a:rPr lang="en-US" dirty="0"/>
              <a:t>Assignments, important notices, etc., will appear in both places.</a:t>
            </a:r>
          </a:p>
          <a:p>
            <a:r>
              <a:rPr lang="en-US" dirty="0"/>
              <a:t>Piazza (see Canvas for link)</a:t>
            </a:r>
          </a:p>
          <a:p>
            <a:pPr lvl="1"/>
            <a:r>
              <a:rPr lang="en-US" dirty="0"/>
              <a:t>Questions about content, policies, assignments, projects, etc. are better asked on Piazza, so everybody gets the same answers.</a:t>
            </a:r>
          </a:p>
          <a:p>
            <a:r>
              <a:rPr lang="en-US" dirty="0"/>
              <a:t>Contacting the Instructor</a:t>
            </a:r>
          </a:p>
          <a:p>
            <a:pPr lvl="1"/>
            <a:r>
              <a:rPr lang="en-US" dirty="0"/>
              <a:t>For private questions about your individual situation, please email the instructor directly (do NOT use Canvas messages – sometimes they do not get through to the instructors)</a:t>
            </a:r>
          </a:p>
          <a:p>
            <a:pPr lvl="1"/>
            <a:r>
              <a:rPr lang="en-US" dirty="0"/>
              <a:t>Please put </a:t>
            </a:r>
            <a:r>
              <a:rPr lang="en-US" dirty="0">
                <a:solidFill>
                  <a:srgbClr val="FF0000"/>
                </a:solidFill>
              </a:rPr>
              <a:t>CS4530 in the subject line</a:t>
            </a:r>
            <a:r>
              <a:rPr lang="en-US" b="1" dirty="0">
                <a:solidFill>
                  <a:srgbClr val="FF0000"/>
                </a:solidFill>
              </a:rPr>
              <a:t> </a:t>
            </a:r>
            <a:r>
              <a:rPr lang="en-US" dirty="0"/>
              <a:t>so your message does not get overlooked</a:t>
            </a:r>
          </a:p>
          <a:p>
            <a:pPr lvl="1"/>
            <a:r>
              <a:rPr lang="en-US" dirty="0"/>
              <a:t>We encourage all students </a:t>
            </a:r>
            <a:r>
              <a:rPr lang="en-US"/>
              <a:t>to “meet</a:t>
            </a:r>
            <a:r>
              <a:rPr lang="en-US" dirty="0"/>
              <a:t>” with the instructor at least once! </a:t>
            </a:r>
          </a:p>
          <a:p>
            <a:r>
              <a:rPr lang="en-US" dirty="0"/>
              <a:t>Office Hours </a:t>
            </a:r>
          </a:p>
          <a:p>
            <a:pPr lvl="1"/>
            <a:r>
              <a:rPr lang="en-US" dirty="0"/>
              <a:t>Schedule is available at (</a:t>
            </a:r>
            <a:r>
              <a:rPr lang="en-US" dirty="0">
                <a:hlinkClick r:id="rId3"/>
              </a:rPr>
              <a:t>https://neu-se.github.io/CS4530-Fall-2025/staff/</a:t>
            </a:r>
            <a:r>
              <a:rPr lang="en-US" dirty="0"/>
              <a:t>)</a:t>
            </a:r>
          </a:p>
          <a:p>
            <a:pPr lvl="1"/>
            <a:r>
              <a:rPr lang="en-US" dirty="0"/>
              <a:t>TA Office Hours are held via </a:t>
            </a:r>
            <a:r>
              <a:rPr lang="en-US" b="1" dirty="0"/>
              <a:t>Khoury Office Hours App</a:t>
            </a:r>
            <a:endParaRPr lang="en-US" dirty="0"/>
          </a:p>
        </p:txBody>
      </p:sp>
      <p:sp>
        <p:nvSpPr>
          <p:cNvPr id="4" name="Slide Number Placeholder 3">
            <a:extLst>
              <a:ext uri="{FF2B5EF4-FFF2-40B4-BE49-F238E27FC236}">
                <a16:creationId xmlns:a16="http://schemas.microsoft.com/office/drawing/2014/main" id="{66441BF3-B319-4719-9933-B7B7F3244E64}"/>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02620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Tree>
    <p:extLst>
      <p:ext uri="{BB962C8B-B14F-4D97-AF65-F5344CB8AC3E}">
        <p14:creationId xmlns:p14="http://schemas.microsoft.com/office/powerpoint/2010/main" val="2798469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3" name="Content Placeholder 2">
            <a:extLst>
              <a:ext uri="{FF2B5EF4-FFF2-40B4-BE49-F238E27FC236}">
                <a16:creationId xmlns:a16="http://schemas.microsoft.com/office/drawing/2014/main" id="{68D2A7B5-1CE9-49AA-B560-1BB30E444EFA}"/>
              </a:ext>
            </a:extLst>
          </p:cNvPr>
          <p:cNvSpPr>
            <a:spLocks noGrp="1"/>
          </p:cNvSpPr>
          <p:nvPr>
            <p:ph idx="1"/>
          </p:nvPr>
        </p:nvSpPr>
        <p:spPr>
          <a:xfrm>
            <a:off x="838199" y="1500160"/>
            <a:ext cx="9866971" cy="4351338"/>
          </a:xfrm>
        </p:spPr>
        <p:txBody>
          <a:bodyPr/>
          <a:lstStyle/>
          <a:p>
            <a:r>
              <a:rPr lang="en-US" dirty="0"/>
              <a:t>We have around 390+ students and 24 teaching assistants.</a:t>
            </a:r>
          </a:p>
          <a:p>
            <a:r>
              <a:rPr lang="en-US" dirty="0"/>
              <a:t>Their contact info and pictures are on the website</a:t>
            </a:r>
          </a:p>
          <a:p>
            <a:pPr marL="0" indent="0">
              <a:buNone/>
            </a:pPr>
            <a:r>
              <a:rPr lang="en-US" dirty="0"/>
              <a:t>   </a:t>
            </a:r>
            <a:r>
              <a:rPr lang="en-US" dirty="0">
                <a:hlinkClick r:id="rId2"/>
              </a:rPr>
              <a:t>https://neu-se.github.io/CS4530-Fall-2025/staff/</a:t>
            </a:r>
            <a:r>
              <a:rPr lang="en-US" dirty="0"/>
              <a:t>    </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a:t>
            </a:fld>
            <a:endParaRPr lang="en-US"/>
          </a:p>
        </p:txBody>
      </p:sp>
    </p:spTree>
    <p:extLst>
      <p:ext uri="{BB962C8B-B14F-4D97-AF65-F5344CB8AC3E}">
        <p14:creationId xmlns:p14="http://schemas.microsoft.com/office/powerpoint/2010/main" val="3915051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The idea of "software engineering" dates back to 1969</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207816" y="266847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248600"/>
            <a:ext cx="6488508" cy="15901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very inefficient</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of low quality</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often did not meet requirements</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Projects were unmanageable and code difficult to maintain</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1748726" y="3878091"/>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129297" y="3257084"/>
            <a:ext cx="2743199" cy="16369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3200" dirty="0">
                <a:latin typeface="Calibri" panose="020F0502020204030204" pitchFamily="34" charset="0"/>
                <a:cs typeface="Calibri" panose="020F0502020204030204" pitchFamily="34" charset="0"/>
              </a:rPr>
              <a:t>A call to action: We must study </a:t>
            </a:r>
            <a:r>
              <a:rPr sz="32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E1F0-D163-CEF5-44E4-C0A11AD04919}"/>
              </a:ext>
            </a:extLst>
          </p:cNvPr>
          <p:cNvSpPr>
            <a:spLocks noGrp="1"/>
          </p:cNvSpPr>
          <p:nvPr>
            <p:ph type="title"/>
          </p:nvPr>
        </p:nvSpPr>
        <p:spPr/>
        <p:txBody>
          <a:bodyPr/>
          <a:lstStyle/>
          <a:p>
            <a:r>
              <a:rPr lang="en-US" dirty="0"/>
              <a:t>Goal: to make software an engineering discipline</a:t>
            </a:r>
          </a:p>
        </p:txBody>
      </p:sp>
      <p:sp>
        <p:nvSpPr>
          <p:cNvPr id="3" name="Content Placeholder 2">
            <a:extLst>
              <a:ext uri="{FF2B5EF4-FFF2-40B4-BE49-F238E27FC236}">
                <a16:creationId xmlns:a16="http://schemas.microsoft.com/office/drawing/2014/main" id="{361A88F9-E75F-028A-3A2E-2E06B40C8540}"/>
              </a:ext>
            </a:extLst>
          </p:cNvPr>
          <p:cNvSpPr>
            <a:spLocks noGrp="1"/>
          </p:cNvSpPr>
          <p:nvPr>
            <p:ph idx="1"/>
          </p:nvPr>
        </p:nvSpPr>
        <p:spPr>
          <a:xfrm>
            <a:off x="838200" y="1500160"/>
            <a:ext cx="10134600" cy="4351338"/>
          </a:xfrm>
        </p:spPr>
        <p:txBody>
          <a:bodyPr>
            <a:normAutofit/>
          </a:bodyPr>
          <a:lstStyle/>
          <a:p>
            <a:pPr marL="0" indent="0" algn="ctr">
              <a:buNone/>
            </a:pPr>
            <a:endParaRPr lang="en-US" sz="3600" dirty="0"/>
          </a:p>
          <a:p>
            <a:pPr marL="0" indent="0" algn="ctr">
              <a:buNone/>
            </a:pPr>
            <a:r>
              <a:rPr lang="en-US" sz="3600" dirty="0"/>
              <a:t>Can we discover methods to build software that are as predictable in quality, cost, and time as, for instance, those used to build bridges in civil engineering?</a:t>
            </a:r>
          </a:p>
        </p:txBody>
      </p:sp>
      <p:sp>
        <p:nvSpPr>
          <p:cNvPr id="4" name="Slide Number Placeholder 3">
            <a:extLst>
              <a:ext uri="{FF2B5EF4-FFF2-40B4-BE49-F238E27FC236}">
                <a16:creationId xmlns:a16="http://schemas.microsoft.com/office/drawing/2014/main" id="{CA015CF9-D288-D7F6-DE51-E97A33FA0134}"/>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3161498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sz="3600" dirty="0"/>
              <a:t>Software Engineering encompasses the entire software life cycle</a:t>
            </a:r>
            <a:endParaRPr lang="en-US" dirty="0"/>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sz="3600" dirty="0"/>
              <a:t>It should apply to the</a:t>
            </a:r>
          </a:p>
          <a:p>
            <a:pPr lvl="1"/>
            <a:r>
              <a:rPr lang="en-US" sz="3600" dirty="0"/>
              <a:t>design,</a:t>
            </a:r>
          </a:p>
          <a:p>
            <a:pPr lvl="1"/>
            <a:r>
              <a:rPr lang="en-US" sz="3600" dirty="0"/>
              <a:t>construction,</a:t>
            </a:r>
          </a:p>
          <a:p>
            <a:pPr lvl="1"/>
            <a:r>
              <a:rPr lang="en-US" sz="3600" dirty="0"/>
              <a:t>and maintenance</a:t>
            </a:r>
          </a:p>
          <a:p>
            <a:pPr marL="457200" lvl="1" indent="0">
              <a:buNone/>
            </a:pPr>
            <a:r>
              <a:rPr lang="en-US" sz="3600" dirty="0"/>
              <a:t>=&gt; of large programs </a:t>
            </a:r>
          </a:p>
          <a:p>
            <a:pPr marL="457200" lvl="1" indent="0">
              <a:buNone/>
            </a:pPr>
            <a:r>
              <a:rPr lang="en-US" sz="3600" dirty="0"/>
              <a:t>=&gt; over time. </a:t>
            </a:r>
          </a:p>
          <a:p>
            <a:pPr marL="0" indent="0">
              <a:buNone/>
            </a:pPr>
            <a:endParaRPr lang="en-US" dirty="0"/>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13482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oftware Engineering is about People"/>
          <p:cNvSpPr txBox="1">
            <a:spLocks noGrp="1"/>
          </p:cNvSpPr>
          <p:nvPr>
            <p:ph type="title"/>
          </p:nvPr>
        </p:nvSpPr>
        <p:spPr>
          <a:prstGeom prst="rect">
            <a:avLst/>
          </a:prstGeom>
        </p:spPr>
        <p:txBody>
          <a:bodyPr>
            <a:normAutofit/>
          </a:bodyPr>
          <a:lstStyle/>
          <a:p>
            <a:r>
              <a:rPr lang="en-US" sz="3600" dirty="0"/>
              <a:t>Problem #1: Programs need to be read by people</a:t>
            </a:r>
            <a:endParaRPr sz="3600" dirty="0"/>
          </a:p>
        </p:txBody>
      </p:sp>
      <p:sp>
        <p:nvSpPr>
          <p:cNvPr id="216" name="“Any fool can write code that a computer can understand. Good programmers write code that humans can understand”"/>
          <p:cNvSpPr txBox="1"/>
          <p:nvPr/>
        </p:nvSpPr>
        <p:spPr>
          <a:xfrm>
            <a:off x="336513" y="2028490"/>
            <a:ext cx="8088654" cy="2267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rPr sz="4000" dirty="0"/>
              <a:t>“</a:t>
            </a:r>
            <a:r>
              <a:rPr sz="4000" dirty="0">
                <a:latin typeface="+mn-lt"/>
              </a:rPr>
              <a:t>Any fool can write code that a computer can understand. Good programmers write code that humans can understand</a:t>
            </a:r>
            <a:r>
              <a:rPr sz="4000" dirty="0"/>
              <a:t>”</a:t>
            </a:r>
          </a:p>
        </p:txBody>
      </p:sp>
      <p:sp>
        <p:nvSpPr>
          <p:cNvPr id="217" name="- Martin Fowler"/>
          <p:cNvSpPr txBox="1"/>
          <p:nvPr/>
        </p:nvSpPr>
        <p:spPr>
          <a:xfrm>
            <a:off x="6420139" y="4515634"/>
            <a:ext cx="1588512"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lgn="l" defTabSz="825500">
              <a:defRPr sz="3600" b="1">
                <a:solidFill>
                  <a:srgbClr val="000000"/>
                </a:solidFill>
              </a:defRPr>
            </a:lvl1pPr>
          </a:lstStyle>
          <a:p>
            <a:r>
              <a:rPr sz="1800" dirty="0"/>
              <a:t> - Martin Fowler</a:t>
            </a:r>
          </a:p>
        </p:txBody>
      </p:sp>
      <p:pic>
        <p:nvPicPr>
          <p:cNvPr id="218" name="1920px-Webysther_20150414193208_-_Martin_Fowler.jpg" descr="1920px-Webysther_20150414193208_-_Martin_Fowler.jpg"/>
          <p:cNvPicPr>
            <a:picLocks noChangeAspect="1"/>
          </p:cNvPicPr>
          <p:nvPr/>
        </p:nvPicPr>
        <p:blipFill>
          <a:blip r:embed="rId3"/>
          <a:stretch>
            <a:fillRect/>
          </a:stretch>
        </p:blipFill>
        <p:spPr>
          <a:xfrm>
            <a:off x="8364837" y="1932221"/>
            <a:ext cx="3270776" cy="4361034"/>
          </a:xfrm>
          <a:prstGeom prst="rect">
            <a:avLst/>
          </a:prstGeom>
          <a:ln w="12700">
            <a:miter lim="400000"/>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Problem #2: People need to talk to each other</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278355"/>
            <a:ext cx="6098562" cy="1764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4000" dirty="0">
                <a:latin typeface="+mn-lt"/>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392148" y="4042941"/>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3826</TotalTime>
  <Words>1825</Words>
  <Application>Microsoft Office PowerPoint</Application>
  <PresentationFormat>Widescreen</PresentationFormat>
  <Paragraphs>207</Paragraphs>
  <Slides>24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Helvetica Neue</vt:lpstr>
      <vt:lpstr>Verdana</vt:lpstr>
      <vt:lpstr>Office Theme</vt:lpstr>
      <vt:lpstr>CS 4530: Fundamentals of Software Engineering Module 1.1 Course Introduction</vt:lpstr>
      <vt:lpstr>Instructors</vt:lpstr>
      <vt:lpstr>Teaching Assistants</vt:lpstr>
      <vt:lpstr>Learning Objectives for this Lesson</vt:lpstr>
      <vt:lpstr>The idea of "software engineering" dates back to 1969</vt:lpstr>
      <vt:lpstr>Goal: to make software an engineering discipline</vt:lpstr>
      <vt:lpstr>Software Engineering encompasses the entire software life cycle</vt:lpstr>
      <vt:lpstr>Problem #1: Programs need to be read by people</vt:lpstr>
      <vt:lpstr>Problem #2: People need to talk to each other</vt:lpstr>
      <vt:lpstr>So, software engineering must encompass:</vt:lpstr>
      <vt:lpstr>The course will cover</vt:lpstr>
      <vt:lpstr>Learning Objectives for this course:</vt:lpstr>
      <vt:lpstr>The course will be delivered through:</vt:lpstr>
      <vt:lpstr>Course Mechanics:  Lectures and Practice Activities</vt:lpstr>
      <vt:lpstr>Course Mechanics: Practice Activities and Tutorials</vt:lpstr>
      <vt:lpstr>Course Deliverables</vt:lpstr>
      <vt:lpstr>Technology</vt:lpstr>
      <vt:lpstr>Projects and You</vt:lpstr>
      <vt:lpstr>Grade Appeal Policy</vt:lpstr>
      <vt:lpstr>Late Policy</vt:lpstr>
      <vt:lpstr>Academic Integrity (1)</vt:lpstr>
      <vt:lpstr>Academic Integrity (2)</vt:lpstr>
      <vt:lpstr>Communication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85</cp:revision>
  <dcterms:created xsi:type="dcterms:W3CDTF">2021-01-07T15:19:22Z</dcterms:created>
  <dcterms:modified xsi:type="dcterms:W3CDTF">2025-07-02T03:33:53Z</dcterms:modified>
</cp:coreProperties>
</file>

<file path=docProps/thumbnail.jpeg>
</file>